
<file path=[Content_Types].xml><?xml version="1.0" encoding="utf-8"?>
<Types xmlns="http://schemas.openxmlformats.org/package/2006/content-types">
  <Default Extension="xml" ContentType="application/vnd.openxmlformats-package.core-properties+xml"/>
  <Default Extension="png" ContentType="image/pn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a32e05ff042b401d" /><Relationship Type="http://schemas.openxmlformats.org/officeDocument/2006/relationships/extended-properties" Target="/docProps/app.xml" Id="Rb61c23d9f7e34d2d" /><Relationship Type="http://schemas.openxmlformats.org/officeDocument/2006/relationships/officeDocument" Target="/ppt/presentation.xml" Id="Rf49c30040a6c4e75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0398589c93764368"/>
  </p:sldMasterIdLst>
  <p:notesMasterIdLst>
    <p:notesMasterId xmlns:r="http://schemas.openxmlformats.org/officeDocument/2006/relationships" r:id="R30bb3ee367574f86"/>
  </p:notesMasterIdLst>
  <p:sldIdLst>
    <p:sldId xmlns:r="http://schemas.openxmlformats.org/officeDocument/2006/relationships" id="256" r:id="R826599b9fb664762"/>
    <p:sldId xmlns:r="http://schemas.openxmlformats.org/officeDocument/2006/relationships" id="257" r:id="R7210b910b5d745aa"/>
    <p:sldId xmlns:r="http://schemas.openxmlformats.org/officeDocument/2006/relationships" id="258" r:id="R006a55745d0749e9"/>
    <p:sldId xmlns:r="http://schemas.openxmlformats.org/officeDocument/2006/relationships" id="259" r:id="R894bea41cd14483c"/>
    <p:sldId xmlns:r="http://schemas.openxmlformats.org/officeDocument/2006/relationships" id="260" r:id="R3ca92e84c1334fc6"/>
    <p:sldId xmlns:r="http://schemas.openxmlformats.org/officeDocument/2006/relationships" id="261" r:id="R89728d0c080d4838"/>
    <p:sldId xmlns:r="http://schemas.openxmlformats.org/officeDocument/2006/relationships" id="262" r:id="R39f6dc9622ea4e23"/>
    <p:sldId xmlns:r="http://schemas.openxmlformats.org/officeDocument/2006/relationships" id="263" r:id="Rd389b9ff132548f5"/>
    <p:sldId xmlns:r="http://schemas.openxmlformats.org/officeDocument/2006/relationships" id="264" r:id="Rd93a8989e17d4f88"/>
    <p:sldId xmlns:r="http://schemas.openxmlformats.org/officeDocument/2006/relationships" id="265" r:id="Rbec3704032c14eaa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37515d3ba1e44a47" /><Relationship Type="http://schemas.openxmlformats.org/officeDocument/2006/relationships/slideMaster" Target="/ppt/slideMasters/slideMaster1.xml" Id="R0398589c93764368" /><Relationship Type="http://schemas.openxmlformats.org/officeDocument/2006/relationships/notesMaster" Target="/ppt/notesMasters/notesMaster1.xml" Id="R30bb3ee367574f86" /><Relationship Type="http://schemas.openxmlformats.org/officeDocument/2006/relationships/presProps" Target="/ppt/presProps.xml" Id="Rd9d1193b0a174b54" /><Relationship Type="http://schemas.openxmlformats.org/officeDocument/2006/relationships/tableStyles" Target="/ppt/tableStyles.xml" Id="R6fb3a039cbd04abe" /><Relationship Type="http://schemas.openxmlformats.org/officeDocument/2006/relationships/slide" Target="/ppt/slides/slide1.xml" Id="R826599b9fb664762" /><Relationship Type="http://schemas.openxmlformats.org/officeDocument/2006/relationships/slide" Target="/ppt/slides/slide2.xml" Id="R7210b910b5d745aa" /><Relationship Type="http://schemas.openxmlformats.org/officeDocument/2006/relationships/slide" Target="/ppt/slides/slide3.xml" Id="R006a55745d0749e9" /><Relationship Type="http://schemas.openxmlformats.org/officeDocument/2006/relationships/slide" Target="/ppt/slides/slide4.xml" Id="R894bea41cd14483c" /><Relationship Type="http://schemas.openxmlformats.org/officeDocument/2006/relationships/slide" Target="/ppt/slides/slide5.xml" Id="R3ca92e84c1334fc6" /><Relationship Type="http://schemas.openxmlformats.org/officeDocument/2006/relationships/slide" Target="/ppt/slides/slide6.xml" Id="R89728d0c080d4838" /><Relationship Type="http://schemas.openxmlformats.org/officeDocument/2006/relationships/slide" Target="/ppt/slides/slide7.xml" Id="R39f6dc9622ea4e23" /><Relationship Type="http://schemas.openxmlformats.org/officeDocument/2006/relationships/slide" Target="/ppt/slides/slide8.xml" Id="Rd389b9ff132548f5" /><Relationship Type="http://schemas.openxmlformats.org/officeDocument/2006/relationships/slide" Target="/ppt/slides/slide9.xml" Id="Rd93a8989e17d4f88" /><Relationship Type="http://schemas.openxmlformats.org/officeDocument/2006/relationships/slide" Target="/ppt/slides/slide10.xml" Id="Rbec3704032c14eaa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08af1c6e9da1481a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e5c8159ba9ae41b5" /><Relationship Type="http://schemas.openxmlformats.org/officeDocument/2006/relationships/notesMaster" Target="/ppt/notesMasters/notesMaster1.xml" Id="R1469efca3ecf4337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460c51874a8d4634" /><Relationship Type="http://schemas.openxmlformats.org/officeDocument/2006/relationships/notesMaster" Target="/ppt/notesMasters/notesMaster1.xml" Id="R1db10b7ac7f74b8f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5d730f0be0034ca8" /><Relationship Type="http://schemas.openxmlformats.org/officeDocument/2006/relationships/notesMaster" Target="/ppt/notesMasters/notesMaster1.xml" Id="R4903add839704073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4d361f8435de44be" /><Relationship Type="http://schemas.openxmlformats.org/officeDocument/2006/relationships/notesMaster" Target="/ppt/notesMasters/notesMaster1.xml" Id="Rfafe9dbafb2e466a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ae0cdf05299b417d" /><Relationship Type="http://schemas.openxmlformats.org/officeDocument/2006/relationships/notesMaster" Target="/ppt/notesMasters/notesMaster1.xml" Id="R08f8e6cf56454e5e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f92e767b41d7439b" /><Relationship Type="http://schemas.openxmlformats.org/officeDocument/2006/relationships/notesMaster" Target="/ppt/notesMasters/notesMaster1.xml" Id="R14153310b9764d14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1fbbf049f15648b1" /><Relationship Type="http://schemas.openxmlformats.org/officeDocument/2006/relationships/notesMaster" Target="/ppt/notesMasters/notesMaster1.xml" Id="R5a07cffea4614d94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cd230a05f4844362" /><Relationship Type="http://schemas.openxmlformats.org/officeDocument/2006/relationships/notesMaster" Target="/ppt/notesMasters/notesMaster1.xml" Id="R5f3c1660ada2410a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1e203a4fb919454f" /><Relationship Type="http://schemas.openxmlformats.org/officeDocument/2006/relationships/notesMaster" Target="/ppt/notesMasters/notesMaster1.xml" Id="R133e5bb9f5ae4b2f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0796a1c103404a4a" /><Relationship Type="http://schemas.openxmlformats.org/officeDocument/2006/relationships/notesMaster" Target="/ppt/notesMasters/notesMaster1.xml" Id="Re74d8f7d7e6e4bb5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c8b243c1443947b0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739c327fbd68409b" /><Relationship Type="http://schemas.openxmlformats.org/officeDocument/2006/relationships/slideLayout" Target="/ppt/slideLayouts/slideLayout1.xml" Id="Ra224066022e74dce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a224066022e74dce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a275e2a23874cb7" /><Relationship Type="http://schemas.openxmlformats.org/officeDocument/2006/relationships/image" Target="/ppt/media/image.png" Id="R5e0e7506828f40cc" /><Relationship Type="http://schemas.openxmlformats.org/officeDocument/2006/relationships/notesSlide" Target="/ppt/notesSlides/notesSlide1.xml" Id="R419169a8f6b4497e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7344fffbb374907" /><Relationship Type="http://schemas.openxmlformats.org/officeDocument/2006/relationships/image" Target="/ppt/media/image3.png" Id="R3d651f0f27034e10" /><Relationship Type="http://schemas.openxmlformats.org/officeDocument/2006/relationships/notesSlide" Target="/ppt/notesSlides/notesSlide10.xml" Id="R804a5c7f1e6d40b5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98e688a975f47ae" /><Relationship Type="http://schemas.openxmlformats.org/officeDocument/2006/relationships/notesSlide" Target="/ppt/notesSlides/notesSlide2.xml" Id="R1d5c59d9b253475f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d284675e02d4dbc" /><Relationship Type="http://schemas.openxmlformats.org/officeDocument/2006/relationships/notesSlide" Target="/ppt/notesSlides/notesSlide3.xml" Id="R50f44d798c464ce4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4d5810336b4445b" /><Relationship Type="http://schemas.openxmlformats.org/officeDocument/2006/relationships/notesSlide" Target="/ppt/notesSlides/notesSlide4.xml" Id="Rff49a83d45a7473a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76f4ab77de24de6" /><Relationship Type="http://schemas.openxmlformats.org/officeDocument/2006/relationships/image" Target="/ppt/media/image2.png" Id="R7d64e1476f044f12" /><Relationship Type="http://schemas.openxmlformats.org/officeDocument/2006/relationships/notesSlide" Target="/ppt/notesSlides/notesSlide5.xml" Id="Re8c7c53bc91d4270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94ec5cd016e4e59" /><Relationship Type="http://schemas.openxmlformats.org/officeDocument/2006/relationships/notesSlide" Target="/ppt/notesSlides/notesSlide6.xml" Id="Rce6748d23b38470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d0eaf29ae9d4e4b" /><Relationship Type="http://schemas.openxmlformats.org/officeDocument/2006/relationships/notesSlide" Target="/ppt/notesSlides/notesSlide7.xml" Id="Rd400ce7aa6ad4c6e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fa471da76e44192" /><Relationship Type="http://schemas.openxmlformats.org/officeDocument/2006/relationships/notesSlide" Target="/ppt/notesSlides/notesSlide8.xml" Id="R96163d7e69224237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db27bedd3ac420b" /><Relationship Type="http://schemas.openxmlformats.org/officeDocument/2006/relationships/notesSlide" Target="/ppt/notesSlides/notesSlide9.xml" Id="R549d5b706dd0471c" /></Relationships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080908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e0e7506828f40cc"/>
          <a:srcRect xmlns:a="http://schemas.openxmlformats.org/drawingml/2006/main" l="22037" t="0" r="22037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438900" y="0"/>
            <a:ext cx="57531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A039CE2F-2CD5-4067-BD55-AA8BB394E6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0" y="0"/>
            <a:ext cx="2381250" cy="6858000"/>
          </a:xfrm>
          <a:prstGeom xmlns:a="http://schemas.openxmlformats.org/drawingml/2006/main" prst="rect">
            <a:avLst/>
          </a:prstGeom>
          <a:gradFill xmlns:a="http://schemas.openxmlformats.org/drawingml/2006/main">
            <a:gsLst>
              <a:gs pos="0">
                <a:srgbClr val="080908"/>
              </a:gs>
              <a:gs pos="100000">
                <a:srgbClr val="080908">
                  <a:alpha val="0"/>
                </a:srgbClr>
              </a:gs>
            </a:gsLst>
            <a:lin ang="0"/>
          </a:gra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15649571-CDDC-489B-B469-8FD257FBAD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38150"/>
            <a:ext cx="13335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98148"/>
          </a:bodyPr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boda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DD92D673-DCD8-4413-A20D-82E6E50514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238250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85714"/>
          </a:bodyPr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CDF35A"/>
                </a:solidFill>
              </a:defRPr>
            </a:pPr>
            <a:r>
              <a:rPr sz="1050" b="1">
                <a:solidFill>
                  <a:srgbClr val="CDF35A"/>
                </a:solidFill>
              </a:rPr>
              <a:t>PARTNER PROGRAM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2798AD88-823E-4079-B7FC-8C2E9434DA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581150"/>
            <a:ext cx="5810250" cy="1428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4350" b="1">
                <a:solidFill>
                  <a:srgbClr val="FFFFFF"/>
                </a:solidFill>
              </a:defRPr>
            </a:pPr>
            <a:r>
              <a:rPr sz="4350" b="1">
                <a:solidFill>
                  <a:srgbClr val="FFFFFF"/>
                </a:solidFill>
              </a:rPr>
              <a:t>Refer suitable clients. Earn 12.5%.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8EF55097-0447-4E68-A257-17FD07A11A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857625"/>
            <a:ext cx="5334000" cy="781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95767"/>
          </a:bodyPr>
          <a:lstStyle xmlns:a="http://schemas.openxmlformats.org/drawingml/2006/main"/>
          <a:p xmlns:a="http://schemas.openxmlformats.org/drawingml/2006/main">
            <a:pPr algn="l">
              <a:defRPr sz="1575" b="0">
                <a:solidFill>
                  <a:srgbClr val="FFFFFF">
                    <a:alpha val="76000"/>
                  </a:srgbClr>
                </a:solidFill>
              </a:defRPr>
            </a:pPr>
            <a:r>
              <a:rPr sz="1575" b="0">
                <a:solidFill>
                  <a:srgbClr val="FFFFFF">
                    <a:alpha val="76000"/>
                  </a:srgbClr>
                </a:solidFill>
              </a:rPr>
              <a:t>A premium referral path for Dubai's active wellness market, built around assessment, product clarity, welcome packs, and responsible handoff.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9D2FC2B0-66D5-4241-9187-5E999507CB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991100"/>
            <a:ext cx="2571750" cy="800100"/>
          </a:xfrm>
          <a:prstGeom xmlns:a="http://schemas.openxmlformats.org/drawingml/2006/main" prst="roundRect">
            <a:avLst>
              <a:gd name="adj" fmla="val 14286"/>
            </a:avLst>
          </a:prstGeom>
          <a:solidFill xmlns:a="http://schemas.openxmlformats.org/drawingml/2006/main">
            <a:srgbClr val="CDF35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38379BA6-D89A-4F5B-B591-4E8B6553A3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5105400"/>
            <a:ext cx="15240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67500"/>
          </a:bodyPr>
          <a:lstStyle xmlns:a="http://schemas.openxmlformats.org/drawingml/2006/main"/>
          <a:p xmlns:a="http://schemas.openxmlformats.org/drawingml/2006/main">
            <a:pPr algn="l">
              <a:defRPr sz="3000" b="1">
                <a:solidFill>
                  <a:srgbClr val="080908"/>
                </a:solidFill>
              </a:defRPr>
            </a:pPr>
            <a:r>
              <a:rPr sz="3000" b="1">
                <a:solidFill>
                  <a:srgbClr val="080908"/>
                </a:solidFill>
              </a:rPr>
              <a:t>12.5%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DD695409-3F19-4192-A1F5-7C06F87D03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4875" y="5543550"/>
            <a:ext cx="209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58333"/>
          </a:bodyPr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080908"/>
                </a:solidFill>
              </a:defRPr>
            </a:pPr>
            <a:r>
              <a:rPr sz="900" b="1">
                <a:solidFill>
                  <a:srgbClr val="080908"/>
                </a:solidFill>
              </a:rPr>
              <a:t>partner commission on referred sales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624EB329-C6EA-409F-A22B-3B5E233D62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19850"/>
            <a:ext cx="3048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92308"/>
          </a:bodyPr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FFFFFF">
                    <a:alpha val="58000"/>
                  </a:srgbClr>
                </a:solidFill>
              </a:defRPr>
            </a:pPr>
            <a:r>
              <a:rPr sz="975" b="1">
                <a:solidFill>
                  <a:srgbClr val="FFFFFF">
                    <a:alpha val="58000"/>
                  </a:srgbClr>
                </a:solidFill>
              </a:rPr>
              <a:t>Boda Health Partner Program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D8D623B0-80B1-4413-B098-BF6E5BC9DF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419850"/>
            <a:ext cx="4572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92308"/>
          </a:bodyPr>
          <a:lstStyle xmlns:a="http://schemas.openxmlformats.org/drawingml/2006/main"/>
          <a:p xmlns:a="http://schemas.openxmlformats.org/drawingml/2006/main">
            <a:pPr algn="r">
              <a:defRPr sz="975" b="1">
                <a:solidFill>
                  <a:srgbClr val="FFFFFF">
                    <a:alpha val="58000"/>
                  </a:srgbClr>
                </a:solidFill>
              </a:defRPr>
            </a:pPr>
            <a:r>
              <a:rPr sz="975" b="1">
                <a:solidFill>
                  <a:srgbClr val="FFFFFF">
                    <a:alpha val="58000"/>
                  </a:srgbClr>
                </a:solidFill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006605544"/>
      </p:ext>
    </p:extLst>
  </p:cSld>
</p:sld>
</file>

<file path=ppt/slides/slide10.xml><?xml version="1.0" encoding="utf-8"?>
<p:sld xmlns:p="http://schemas.openxmlformats.org/presentationml/2006/main">
  <p:cSld>
    <p:bg>
      <p:bgPr>
        <a:solidFill xmlns:a="http://schemas.openxmlformats.org/drawingml/2006/main">
          <a:srgbClr val="080908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d651f0f27034e10"/>
          <a:srcRect xmlns:a="http://schemas.openxmlformats.org/drawingml/2006/main" l="27083" t="0" r="27083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477125" y="0"/>
            <a:ext cx="4714875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F3109A43-9477-4B9F-91FC-1CB7E81C71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15125" y="0"/>
            <a:ext cx="2000250" cy="6858000"/>
          </a:xfrm>
          <a:prstGeom xmlns:a="http://schemas.openxmlformats.org/drawingml/2006/main" prst="rect">
            <a:avLst/>
          </a:prstGeom>
          <a:gradFill xmlns:a="http://schemas.openxmlformats.org/drawingml/2006/main">
            <a:gsLst>
              <a:gs pos="0">
                <a:srgbClr val="080908"/>
              </a:gs>
              <a:gs pos="100000">
                <a:srgbClr val="080908">
                  <a:alpha val="0"/>
                </a:srgbClr>
              </a:gs>
            </a:gsLst>
            <a:lin ang="0"/>
          </a:gra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B073B0D2-8D0F-4E22-8D17-260D050BA8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38150"/>
            <a:ext cx="13335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98148"/>
          </a:bodyPr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boda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7B71DFC3-32BB-4FC9-AFC0-6A20F589EE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104900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85714"/>
          </a:bodyPr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CDF35A"/>
                </a:solidFill>
              </a:defRPr>
            </a:pPr>
            <a:r>
              <a:rPr sz="1050" b="1">
                <a:solidFill>
                  <a:srgbClr val="CDF35A"/>
                </a:solidFill>
              </a:rPr>
              <a:t>NEXT STEP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3639EBD0-F3C7-448D-A07A-CC374F987D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428750"/>
            <a:ext cx="6477000" cy="1428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4050" b="1">
                <a:solidFill>
                  <a:srgbClr val="FFFFFF"/>
                </a:solidFill>
              </a:defRPr>
            </a:pPr>
            <a:r>
              <a:rPr sz="4050" b="1">
                <a:solidFill>
                  <a:srgbClr val="FFFFFF"/>
                </a:solidFill>
              </a:rPr>
              <a:t>Send the link. Boda does the rest.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67EF5A97-CBDC-4B1E-8FBD-9D85C8C53D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3771900"/>
            <a:ext cx="66675" cy="66675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CDF35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D8821C9B-073D-44EF-A0BD-344AF11C5A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3695700"/>
            <a:ext cx="47625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>
                    <a:alpha val="76000"/>
                  </a:srgbClr>
                </a:solidFill>
              </a:defRPr>
            </a:pPr>
            <a:r>
              <a:rPr sz="1350" b="0">
                <a:solidFill>
                  <a:srgbClr val="FFFFFF">
                    <a:alpha val="76000"/>
                  </a:srgbClr>
                </a:solidFill>
              </a:rPr>
              <a:t>Matthew sets up the partner route.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396268B0-7691-4FA3-BD6B-2CADC919B7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4400550"/>
            <a:ext cx="66675" cy="66675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CDF35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7059254E-5002-4A14-A439-7907F74781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4324350"/>
            <a:ext cx="51435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>
                    <a:alpha val="76000"/>
                  </a:srgbClr>
                </a:solidFill>
              </a:defRPr>
            </a:pPr>
            <a:r>
              <a:rPr sz="1350" b="0">
                <a:solidFill>
                  <a:srgbClr val="FFFFFF">
                    <a:alpha val="76000"/>
                  </a:srgbClr>
                </a:solidFill>
              </a:rPr>
              <a:t>Partner shares the approved link or intro message.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D00DE8BF-C867-4CAB-BA8D-553395107B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5029200"/>
            <a:ext cx="66675" cy="66675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CDF35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FF6664BF-4D19-433F-B5C5-173404D23D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4953000"/>
            <a:ext cx="55245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>
                    <a:alpha val="76000"/>
                  </a:srgbClr>
                </a:solidFill>
              </a:defRPr>
            </a:pPr>
            <a:r>
              <a:rPr sz="1350" b="0">
                <a:solidFill>
                  <a:srgbClr val="FFFFFF">
                    <a:alpha val="76000"/>
                  </a:srgbClr>
                </a:solidFill>
              </a:rPr>
              <a:t>Boda captures interest, assesses fit, and manages the journey.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1262112F-3993-4088-B8D0-29FC41BAED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5734050"/>
            <a:ext cx="2381250" cy="4000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CDF35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5E02714D-4161-44AC-86D6-F673D29AED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9650" y="5838825"/>
            <a:ext cx="21145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58333"/>
          </a:bodyPr>
          <a:lstStyle xmlns:a="http://schemas.openxmlformats.org/drawingml/2006/main"/>
          <a:p xmlns:a="http://schemas.openxmlformats.org/drawingml/2006/main">
            <a:pPr algn="ctr">
              <a:defRPr sz="900" b="1">
                <a:solidFill>
                  <a:srgbClr val="080908"/>
                </a:solidFill>
              </a:defRPr>
            </a:pPr>
            <a:r>
              <a:rPr sz="900" b="1">
                <a:solidFill>
                  <a:srgbClr val="080908"/>
                </a:solidFill>
              </a:rPr>
              <a:t>BODA.HEALTH/PARTNERS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00438749-D8D3-48D0-9DDC-BABCEF956B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19850"/>
            <a:ext cx="3048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92308"/>
          </a:bodyPr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FFFFFF">
                    <a:alpha val="58000"/>
                  </a:srgbClr>
                </a:solidFill>
              </a:defRPr>
            </a:pPr>
            <a:r>
              <a:rPr sz="975" b="1">
                <a:solidFill>
                  <a:srgbClr val="FFFFFF">
                    <a:alpha val="58000"/>
                  </a:srgbClr>
                </a:solidFill>
              </a:rPr>
              <a:t>Boda Health Partner Program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3046F7B7-0AE4-4AEF-A2A4-C1A753C289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419850"/>
            <a:ext cx="4572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92308"/>
          </a:bodyPr>
          <a:lstStyle xmlns:a="http://schemas.openxmlformats.org/drawingml/2006/main"/>
          <a:p xmlns:a="http://schemas.openxmlformats.org/drawingml/2006/main">
            <a:pPr algn="r">
              <a:defRPr sz="975" b="1">
                <a:solidFill>
                  <a:srgbClr val="FFFFFF">
                    <a:alpha val="58000"/>
                  </a:srgbClr>
                </a:solidFill>
              </a:defRPr>
            </a:pPr>
            <a:r>
              <a:rPr sz="975" b="1">
                <a:solidFill>
                  <a:srgbClr val="FFFFFF">
                    <a:alpha val="58000"/>
                  </a:srgbClr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45240480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F4F2ED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8DBCF71C-D4D6-446B-8836-80ED4CF494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38150"/>
            <a:ext cx="13335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98148"/>
          </a:bodyPr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080908"/>
                </a:solidFill>
              </a:defRPr>
            </a:pPr>
            <a:r>
              <a:rPr sz="2700" b="1">
                <a:solidFill>
                  <a:srgbClr val="080908"/>
                </a:solidFill>
              </a:rPr>
              <a:t>boda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B50DB11A-37C0-4EB8-92B5-CF5F209D83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104900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85714"/>
          </a:bodyPr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B55A39"/>
                </a:solidFill>
              </a:defRPr>
            </a:pPr>
            <a:r>
              <a:rPr sz="1050" b="1">
                <a:solidFill>
                  <a:srgbClr val="B55A39"/>
                </a:solidFill>
              </a:rPr>
              <a:t>THE OPPORTUNITY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079EB0BD-A21A-4E37-9D24-3B832A664E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428750"/>
            <a:ext cx="6000750" cy="1428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080908"/>
                </a:solidFill>
              </a:defRPr>
            </a:pPr>
            <a:r>
              <a:rPr sz="3150" b="1">
                <a:solidFill>
                  <a:srgbClr val="080908"/>
                </a:solidFill>
              </a:rPr>
              <a:t>Active clients already ask better wellness questions.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14B354EA-6A9B-43E3-B97F-7DF1D18944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028950"/>
            <a:ext cx="5810250" cy="952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650" b="0">
                <a:solidFill>
                  <a:srgbClr val="6D7068"/>
                </a:solidFill>
              </a:defRPr>
            </a:pPr>
            <a:r>
              <a:rPr sz="1650" b="0">
                <a:solidFill>
                  <a:srgbClr val="6D7068"/>
                </a:solidFill>
              </a:rPr>
              <a:t>The demand is real, but the first step is often messy. Partners can point clients toward a structured route without becoming the product or medical authority.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FD0CE322-1C14-4C2F-9E9E-41863AE49D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476750"/>
            <a:ext cx="5810250" cy="9144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08090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2B73D7AF-D499-4172-BE95-759DB66F48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4705350"/>
            <a:ext cx="51435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92256"/>
          </a:bodyPr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Boda turns curiosity into a cleaner first conversation.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7DBD7DBB-F3E3-4DCA-A947-FD07E2BC48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86625" y="1123950"/>
            <a:ext cx="3905250" cy="4324350"/>
          </a:xfrm>
          <a:prstGeom xmlns:a="http://schemas.openxmlformats.org/drawingml/2006/main" prst="roundRect">
            <a:avLst>
              <a:gd name="adj" fmla="val 2927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EDBD2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2EC61192-D8C0-4152-B453-F214C16716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39050" y="1466850"/>
            <a:ext cx="31432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84452"/>
          </a:bodyPr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080908"/>
                </a:solidFill>
              </a:defRPr>
            </a:pPr>
            <a:r>
              <a:rPr sz="1650" b="1">
                <a:solidFill>
                  <a:srgbClr val="080908"/>
                </a:solidFill>
              </a:rPr>
              <a:t>What clients are already asking about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10329736-0850-43EB-8BAD-FA17D900DF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39050" y="2152650"/>
            <a:ext cx="1428750" cy="6286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EDBD2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5CD4A955-6D8B-45BD-9BE7-F346A367CC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29550" y="2305050"/>
            <a:ext cx="10477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70833"/>
          </a:bodyPr>
          <a:lstStyle xmlns:a="http://schemas.openxmlformats.org/drawingml/2006/main"/>
          <a:p xmlns:a="http://schemas.openxmlformats.org/drawingml/2006/main">
            <a:pPr algn="ctr">
              <a:defRPr sz="1800" b="1">
                <a:solidFill>
                  <a:srgbClr val="080908"/>
                </a:solidFill>
              </a:defRPr>
            </a:pPr>
            <a:r>
              <a:rPr sz="1800" b="1">
                <a:solidFill>
                  <a:srgbClr val="080908"/>
                </a:solidFill>
              </a:rPr>
              <a:t>Energy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25313C67-F3B1-492F-A273-551D3DF6D5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53550" y="2152650"/>
            <a:ext cx="1428750" cy="6286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EDBD2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779CDBB9-5759-4E40-9DAD-B481401B8A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44050" y="2305050"/>
            <a:ext cx="10477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70833"/>
          </a:bodyPr>
          <a:lstStyle xmlns:a="http://schemas.openxmlformats.org/drawingml/2006/main"/>
          <a:p xmlns:a="http://schemas.openxmlformats.org/drawingml/2006/main">
            <a:pPr algn="ctr">
              <a:defRPr sz="1800" b="1">
                <a:solidFill>
                  <a:srgbClr val="080908"/>
                </a:solidFill>
              </a:defRPr>
            </a:pPr>
            <a:r>
              <a:rPr sz="1800" b="1">
                <a:solidFill>
                  <a:srgbClr val="080908"/>
                </a:solidFill>
              </a:rPr>
              <a:t>Recovery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192595C0-EAFF-4B3E-80EC-04B4CBB8C8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39050" y="3028950"/>
            <a:ext cx="1428750" cy="6286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EDBD2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24CF4249-0417-4F1B-AE73-13CF204DDD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29550" y="3181350"/>
            <a:ext cx="10477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70833"/>
          </a:bodyPr>
          <a:lstStyle xmlns:a="http://schemas.openxmlformats.org/drawingml/2006/main"/>
          <a:p xmlns:a="http://schemas.openxmlformats.org/drawingml/2006/main">
            <a:pPr algn="ctr">
              <a:defRPr sz="1800" b="1">
                <a:solidFill>
                  <a:srgbClr val="080908"/>
                </a:solidFill>
              </a:defRPr>
            </a:pPr>
            <a:r>
              <a:rPr sz="1800" b="1">
                <a:solidFill>
                  <a:srgbClr val="080908"/>
                </a:solidFill>
              </a:rPr>
              <a:t>Sleep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B470C322-FA5E-4ABE-AAF8-2492F5CBF0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53550" y="3028950"/>
            <a:ext cx="1428750" cy="6286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EDBD2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8E10D0AD-04EC-4F83-80CA-0C5CFF5B37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44050" y="3181350"/>
            <a:ext cx="10477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70833"/>
          </a:bodyPr>
          <a:lstStyle xmlns:a="http://schemas.openxmlformats.org/drawingml/2006/main"/>
          <a:p xmlns:a="http://schemas.openxmlformats.org/drawingml/2006/main">
            <a:pPr algn="ctr">
              <a:defRPr sz="1800" b="1">
                <a:solidFill>
                  <a:srgbClr val="080908"/>
                </a:solidFill>
              </a:defRPr>
            </a:pPr>
            <a:r>
              <a:rPr sz="1800" b="1">
                <a:solidFill>
                  <a:srgbClr val="080908"/>
                </a:solidFill>
              </a:rPr>
              <a:t>Body comp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6A62D229-FAD6-454C-99E9-27B2BC7E9E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39050" y="4095750"/>
            <a:ext cx="314325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9050">
            <a:solidFill>
              <a:srgbClr val="DEDBD2"/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73A1948D-8132-452C-82DE-FD3989F65D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39050" y="4362450"/>
            <a:ext cx="1143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76667"/>
          </a:bodyPr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080908"/>
                </a:solidFill>
              </a:defRPr>
            </a:pPr>
            <a:r>
              <a:rPr sz="1500" b="1">
                <a:solidFill>
                  <a:srgbClr val="080908"/>
                </a:solidFill>
              </a:rPr>
              <a:t>The gap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89A1AAFA-193C-4A64-8FDB-A4A1F27207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39050" y="4705350"/>
            <a:ext cx="31432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73611"/>
          </a:bodyPr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6D7068"/>
                </a:solidFill>
              </a:defRPr>
            </a:pPr>
            <a:r>
              <a:rPr sz="1200" b="0">
                <a:solidFill>
                  <a:srgbClr val="6D7068"/>
                </a:solidFill>
              </a:rPr>
              <a:t>Random supplier searches create uncertainty around product detail, documentation, and the first buying experience.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47C03AF7-188D-44FD-8E41-4571237D7F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19850"/>
            <a:ext cx="3048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92308"/>
          </a:bodyPr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6D7068"/>
                </a:solidFill>
              </a:defRPr>
            </a:pPr>
            <a:r>
              <a:rPr sz="975" b="1">
                <a:solidFill>
                  <a:srgbClr val="6D7068"/>
                </a:solidFill>
              </a:rPr>
              <a:t>Boda Health Partner Program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A9D151D3-7C86-4C5F-87F4-0E5987560E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419850"/>
            <a:ext cx="4572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92308"/>
          </a:bodyPr>
          <a:lstStyle xmlns:a="http://schemas.openxmlformats.org/drawingml/2006/main"/>
          <a:p xmlns:a="http://schemas.openxmlformats.org/drawingml/2006/main">
            <a:pPr algn="r">
              <a:defRPr sz="975" b="1">
                <a:solidFill>
                  <a:srgbClr val="6D7068"/>
                </a:solidFill>
              </a:defRPr>
            </a:pPr>
            <a:r>
              <a:rPr sz="975" b="1">
                <a:solidFill>
                  <a:srgbClr val="6D7068"/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572618543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5C7D089B-A416-4149-BC53-9A0F3AEF70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38150"/>
            <a:ext cx="13335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98148"/>
          </a:bodyPr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080908"/>
                </a:solidFill>
              </a:defRPr>
            </a:pPr>
            <a:r>
              <a:rPr sz="2700" b="1">
                <a:solidFill>
                  <a:srgbClr val="080908"/>
                </a:solidFill>
              </a:rPr>
              <a:t>boda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C7BB791A-1E92-42DD-914C-27BB19F282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104900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85714"/>
          </a:bodyPr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B55A39"/>
                </a:solidFill>
              </a:defRPr>
            </a:pPr>
            <a:r>
              <a:rPr sz="1050" b="1">
                <a:solidFill>
                  <a:srgbClr val="B55A39"/>
                </a:solidFill>
              </a:rPr>
              <a:t>WHAT BODA IS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51BE1DA5-CE16-428D-8756-F154990579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428750"/>
            <a:ext cx="6858000" cy="1428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3600" b="1">
                <a:solidFill>
                  <a:srgbClr val="080908"/>
                </a:solidFill>
              </a:defRPr>
            </a:pPr>
            <a:r>
              <a:rPr sz="3600" b="1">
                <a:solidFill>
                  <a:srgbClr val="080908"/>
                </a:solidFill>
              </a:rPr>
              <a:t>Not a peptide shop. A clearer way to start.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0391E650-CA87-4817-B9CC-1978A8D11C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857500"/>
            <a:ext cx="7239000" cy="704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91779"/>
          </a:bodyPr>
          <a:lstStyle xmlns:a="http://schemas.openxmlformats.org/drawingml/2006/main"/>
          <a:p xmlns:a="http://schemas.openxmlformats.org/drawingml/2006/main">
            <a:pPr algn="l">
              <a:defRPr sz="1575" b="0">
                <a:solidFill>
                  <a:srgbClr val="6D7068"/>
                </a:solidFill>
              </a:defRPr>
            </a:pPr>
            <a:r>
              <a:rPr sz="1575" b="0">
                <a:solidFill>
                  <a:srgbClr val="6D7068"/>
                </a:solidFill>
              </a:rPr>
              <a:t>The partner does not need to stock product, explain protocols, or run fulfillment. Boda owns the customer journey and routes regulated responsibilities to the right pathway.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C2BB4085-4227-4C92-990F-1BDBAFCAA1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4000500"/>
            <a:ext cx="3143250" cy="1428750"/>
          </a:xfrm>
          <a:prstGeom xmlns:a="http://schemas.openxmlformats.org/drawingml/2006/main" prst="roundRect">
            <a:avLst>
              <a:gd name="adj" fmla="val 8000"/>
            </a:avLst>
          </a:prstGeom>
          <a:solidFill xmlns:a="http://schemas.openxmlformats.org/drawingml/2006/main">
            <a:srgbClr val="F4F2ED"/>
          </a:solidFill>
          <a:ln xmlns:a="http://schemas.openxmlformats.org/drawingml/2006/main" w="9525">
            <a:solidFill>
              <a:srgbClr val="DEDBD2"/>
            </a:solidFill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C8FAF0A3-441A-4E2B-8220-F7EA4C8B57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" y="4210050"/>
            <a:ext cx="5143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B55A39"/>
                </a:solidFill>
              </a:defRPr>
            </a:pPr>
            <a:r>
              <a:rPr sz="1650" b="1">
                <a:solidFill>
                  <a:srgbClr val="B55A39"/>
                </a:solidFill>
              </a:rPr>
              <a:t>01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60BDFC24-5DCF-4B30-9829-9703A80C99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" y="4191000"/>
            <a:ext cx="20955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92424"/>
          </a:bodyPr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080908"/>
                </a:solidFill>
              </a:defRPr>
            </a:pPr>
            <a:r>
              <a:rPr sz="1650" b="1">
                <a:solidFill>
                  <a:srgbClr val="080908"/>
                </a:solidFill>
              </a:rPr>
              <a:t>Partner attention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14F1FB4E-38FB-42B1-9688-BC5B32DD98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" y="4591050"/>
            <a:ext cx="2095500" cy="704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64468"/>
          </a:bodyPr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6D7068"/>
                </a:solidFill>
              </a:defRPr>
            </a:pPr>
            <a:r>
              <a:rPr sz="1275" b="0">
                <a:solidFill>
                  <a:srgbClr val="6D7068"/>
                </a:solidFill>
              </a:rPr>
              <a:t>Trusted partners introduce suitable people who are already asking about performance, recovery, body confidence, focus, or long-term wellbeing.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7AFBD882-82D1-455F-B0CE-06E5F9B99A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24375" y="4000500"/>
            <a:ext cx="3143250" cy="1428750"/>
          </a:xfrm>
          <a:prstGeom xmlns:a="http://schemas.openxmlformats.org/drawingml/2006/main" prst="roundRect">
            <a:avLst>
              <a:gd name="adj" fmla="val 8000"/>
            </a:avLst>
          </a:prstGeom>
          <a:solidFill xmlns:a="http://schemas.openxmlformats.org/drawingml/2006/main">
            <a:srgbClr val="F4F2ED"/>
          </a:solidFill>
          <a:ln xmlns:a="http://schemas.openxmlformats.org/drawingml/2006/main" w="9525">
            <a:solidFill>
              <a:srgbClr val="DEDBD2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BD9F4207-EDCA-4CF3-BAF2-C141BB2760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33925" y="4210050"/>
            <a:ext cx="5143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B55A39"/>
                </a:solidFill>
              </a:defRPr>
            </a:pPr>
            <a:r>
              <a:rPr sz="1650" b="1">
                <a:solidFill>
                  <a:srgbClr val="B55A39"/>
                </a:solidFill>
              </a:rPr>
              <a:t>02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610B2FA1-47D7-44FB-A0D1-39C336A8E3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43525" y="4191000"/>
            <a:ext cx="20955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92424"/>
          </a:bodyPr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080908"/>
                </a:solidFill>
              </a:defRPr>
            </a:pPr>
            <a:r>
              <a:rPr sz="1650" b="1">
                <a:solidFill>
                  <a:srgbClr val="080908"/>
                </a:solidFill>
              </a:rPr>
              <a:t>Boda front end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26BE4029-DEB7-496A-9183-BE00DDAC9F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43525" y="4591050"/>
            <a:ext cx="2095500" cy="704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69697"/>
          </a:bodyPr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6D7068"/>
                </a:solidFill>
              </a:defRPr>
            </a:pPr>
            <a:r>
              <a:rPr sz="1275" b="0">
                <a:solidFill>
                  <a:srgbClr val="6D7068"/>
                </a:solidFill>
              </a:rPr>
              <a:t>Boda handles discovery, education, lifestyle assessment, cart flow, documentation routes, welcome-pack experience, and support triage.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A84D2DF8-B2C3-4D6F-BC63-5804A004AE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72450" y="4000500"/>
            <a:ext cx="3143250" cy="1428750"/>
          </a:xfrm>
          <a:prstGeom xmlns:a="http://schemas.openxmlformats.org/drawingml/2006/main" prst="roundRect">
            <a:avLst>
              <a:gd name="adj" fmla="val 8000"/>
            </a:avLst>
          </a:prstGeom>
          <a:solidFill xmlns:a="http://schemas.openxmlformats.org/drawingml/2006/main">
            <a:srgbClr val="F4F2ED"/>
          </a:solidFill>
          <a:ln xmlns:a="http://schemas.openxmlformats.org/drawingml/2006/main" w="9525">
            <a:solidFill>
              <a:srgbClr val="DEDBD2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B7E55E9D-3793-43DA-BA8B-3229A560FB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0" y="4210050"/>
            <a:ext cx="5143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B55A39"/>
                </a:solidFill>
              </a:defRPr>
            </a:pPr>
            <a:r>
              <a:rPr sz="1650" b="1">
                <a:solidFill>
                  <a:srgbClr val="B55A39"/>
                </a:solidFill>
              </a:rPr>
              <a:t>03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5D778A7C-7C17-47D5-ADB1-4255E6B63A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91600" y="4191000"/>
            <a:ext cx="20955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92424"/>
          </a:bodyPr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080908"/>
                </a:solidFill>
              </a:defRPr>
            </a:pPr>
            <a:r>
              <a:rPr sz="1650" b="1">
                <a:solidFill>
                  <a:srgbClr val="080908"/>
                </a:solidFill>
              </a:rPr>
              <a:t>Authorized handoff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0E7C21CB-B84F-4B17-93A3-323BB98082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91600" y="4591050"/>
            <a:ext cx="2095500" cy="704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78922"/>
          </a:bodyPr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6D7068"/>
                </a:solidFill>
              </a:defRPr>
            </a:pPr>
            <a:r>
              <a:rPr sz="1275" b="0">
                <a:solidFill>
                  <a:srgbClr val="6D7068"/>
                </a:solidFill>
              </a:rPr>
              <a:t>Product approval, regulated supply, release, and fulfillment sit with licensed or authorized partners where applicable.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F6EFDC42-31DB-43B3-8840-14FF17D1F8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19550" y="4705350"/>
            <a:ext cx="504825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9050">
            <a:solidFill>
              <a:srgbClr val="CDF35A"/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4D862112-A99D-4313-8471-52F2DF2974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67625" y="4705350"/>
            <a:ext cx="504825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19050">
            <a:solidFill>
              <a:srgbClr val="CDF35A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44B478EF-F2E8-47BF-A7F3-46702F41D1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19850"/>
            <a:ext cx="3048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92308"/>
          </a:bodyPr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6D7068"/>
                </a:solidFill>
              </a:defRPr>
            </a:pPr>
            <a:r>
              <a:rPr sz="975" b="1">
                <a:solidFill>
                  <a:srgbClr val="6D7068"/>
                </a:solidFill>
              </a:rPr>
              <a:t>Boda Health Partner Program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C0D2F4B0-E051-48DF-AAEA-4E7007F1C9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419850"/>
            <a:ext cx="4572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92308"/>
          </a:bodyPr>
          <a:lstStyle xmlns:a="http://schemas.openxmlformats.org/drawingml/2006/main"/>
          <a:p xmlns:a="http://schemas.openxmlformats.org/drawingml/2006/main">
            <a:pPr algn="r">
              <a:defRPr sz="975" b="1">
                <a:solidFill>
                  <a:srgbClr val="6D7068"/>
                </a:solidFill>
              </a:defRPr>
            </a:pPr>
            <a:r>
              <a:rPr sz="975" b="1">
                <a:solidFill>
                  <a:srgbClr val="6D7068"/>
                </a:solidFill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07462868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080908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1C2F5268-7ACF-4361-9099-F1C08D4433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38150"/>
            <a:ext cx="13335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98148"/>
          </a:bodyPr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boda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12F110A8-DA6B-4BB5-AAC6-C2D5CBD393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104900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85714"/>
          </a:bodyPr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CDF35A"/>
                </a:solidFill>
              </a:defRPr>
            </a:pPr>
            <a:r>
              <a:rPr sz="1050" b="1">
                <a:solidFill>
                  <a:srgbClr val="CDF35A"/>
                </a:solidFill>
              </a:rPr>
              <a:t>THE PARTNER OFFER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2924D669-65EA-429E-9130-C1BB635227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428750"/>
            <a:ext cx="7239000" cy="1428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3900" b="1">
                <a:solidFill>
                  <a:srgbClr val="FFFFFF"/>
                </a:solidFill>
              </a:defRPr>
            </a:pPr>
            <a:r>
              <a:rPr sz="3900" b="1">
                <a:solidFill>
                  <a:srgbClr val="FFFFFF"/>
                </a:solidFill>
              </a:rPr>
              <a:t>Refer suitable clients. Earn 12.5%.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EEE65536-0EC1-4ECD-8118-3ABE4B5176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0" y="1104900"/>
            <a:ext cx="2857500" cy="1714500"/>
          </a:xfrm>
          <a:prstGeom xmlns:a="http://schemas.openxmlformats.org/drawingml/2006/main" prst="roundRect">
            <a:avLst>
              <a:gd name="adj" fmla="val 6667"/>
            </a:avLst>
          </a:prstGeom>
          <a:solidFill xmlns:a="http://schemas.openxmlformats.org/drawingml/2006/main">
            <a:srgbClr val="CDF35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C56FDEA4-37C9-441B-B16C-736F030679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77200" y="1333500"/>
            <a:ext cx="2286000" cy="781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83796"/>
          </a:bodyPr>
          <a:lstStyle xmlns:a="http://schemas.openxmlformats.org/drawingml/2006/main"/>
          <a:p xmlns:a="http://schemas.openxmlformats.org/drawingml/2006/main">
            <a:pPr algn="ctr">
              <a:defRPr sz="5400" b="1">
                <a:solidFill>
                  <a:srgbClr val="080908"/>
                </a:solidFill>
              </a:defRPr>
            </a:pPr>
            <a:r>
              <a:rPr sz="5400" b="1">
                <a:solidFill>
                  <a:srgbClr val="080908"/>
                </a:solidFill>
              </a:rPr>
              <a:t>12.5%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C70C1999-A8D2-48CA-A332-D94F9F1B07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43875" y="2209800"/>
            <a:ext cx="21907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66667"/>
          </a:bodyPr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80908"/>
                </a:solidFill>
              </a:defRPr>
            </a:pPr>
            <a:r>
              <a:rPr sz="1350" b="1">
                <a:solidFill>
                  <a:srgbClr val="080908"/>
                </a:solidFill>
              </a:rPr>
              <a:t>of referred sales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C48A0F2F-78E4-4845-BEA3-904C815443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3771900"/>
            <a:ext cx="66675" cy="66675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CDF35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92B92331-04EF-4E39-ADB8-4A2AEA572D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3695700"/>
            <a:ext cx="47625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>
                    <a:alpha val="76000"/>
                  </a:srgbClr>
                </a:solidFill>
              </a:defRPr>
            </a:pPr>
            <a:r>
              <a:rPr sz="1350" b="0">
                <a:solidFill>
                  <a:srgbClr val="FFFFFF">
                    <a:alpha val="76000"/>
                  </a:srgbClr>
                </a:solidFill>
              </a:rPr>
              <a:t>Share a unique link, QR code, or warm intro.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E8660651-E9F5-471B-9C88-BBF1349522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4400550"/>
            <a:ext cx="66675" cy="66675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CDF35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20CCC798-5968-435B-9109-09881DD335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4324350"/>
            <a:ext cx="54292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>
                    <a:alpha val="76000"/>
                  </a:srgbClr>
                </a:solidFill>
              </a:defRPr>
            </a:pPr>
            <a:r>
              <a:rPr sz="1350" b="0">
                <a:solidFill>
                  <a:srgbClr val="FFFFFF">
                    <a:alpha val="76000"/>
                  </a:srgbClr>
                </a:solidFill>
              </a:rPr>
              <a:t>Boda follows up, assesses interest, and manages the next step.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437D988A-899B-4C75-92F8-02E7EFBEF6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5029200"/>
            <a:ext cx="66675" cy="66675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CDF35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BEFA0A57-D8AB-4DA3-B539-1ABAF003AF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4953000"/>
            <a:ext cx="51435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>
                    <a:alpha val="76000"/>
                  </a:srgbClr>
                </a:solidFill>
              </a:defRPr>
            </a:pPr>
            <a:r>
              <a:rPr sz="1350" b="0">
                <a:solidFill>
                  <a:srgbClr val="FFFFFF">
                    <a:alpha val="76000"/>
                  </a:srgbClr>
                </a:solidFill>
              </a:rPr>
              <a:t>Commission reporting is tied back to the partner route.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B77FD044-1DC0-4FFD-9D0A-54603687E2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0" y="3333750"/>
            <a:ext cx="3143250" cy="857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>
                    <a:alpha val="76000"/>
                  </a:srgbClr>
                </a:solidFill>
              </a:defRPr>
            </a:pPr>
            <a:r>
              <a:rPr sz="1350" b="0">
                <a:solidFill>
                  <a:srgbClr val="FFFFFF">
                    <a:alpha val="76000"/>
                  </a:srgbClr>
                </a:solidFill>
              </a:rPr>
              <a:t>Final commercial terms should define refunds, cancellations, taxes, shipping, and payment timing.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092CAF54-A21A-4630-92E7-3F78F5AA37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19850"/>
            <a:ext cx="3048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92308"/>
          </a:bodyPr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FFFFFF">
                    <a:alpha val="58000"/>
                  </a:srgbClr>
                </a:solidFill>
              </a:defRPr>
            </a:pPr>
            <a:r>
              <a:rPr sz="975" b="1">
                <a:solidFill>
                  <a:srgbClr val="FFFFFF">
                    <a:alpha val="58000"/>
                  </a:srgbClr>
                </a:solidFill>
              </a:rPr>
              <a:t>Boda Health Partner Program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C17EC605-D1A6-4C75-88D7-4AA2253366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419850"/>
            <a:ext cx="4572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92308"/>
          </a:bodyPr>
          <a:lstStyle xmlns:a="http://schemas.openxmlformats.org/drawingml/2006/main"/>
          <a:p xmlns:a="http://schemas.openxmlformats.org/drawingml/2006/main">
            <a:pPr algn="r">
              <a:defRPr sz="975" b="1">
                <a:solidFill>
                  <a:srgbClr val="FFFFFF">
                    <a:alpha val="58000"/>
                  </a:srgbClr>
                </a:solidFill>
              </a:defRPr>
            </a:pPr>
            <a:r>
              <a:rPr sz="975" b="1">
                <a:solidFill>
                  <a:srgbClr val="FFFFFF">
                    <a:alpha val="58000"/>
                  </a:srgbClr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703680360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F4F2ED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d64e1476f044f12"/>
          <a:srcRect xmlns:a="http://schemas.openxmlformats.org/drawingml/2006/main" l="28241" t="0" r="28241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447675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F83E4608-D6DC-42B8-8C3D-857F8C93EB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44767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0908">
              <a:alpha val="40000"/>
            </a:srgbClr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E3F53BF1-B1D1-4A9F-A24C-1CBD86E533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457200"/>
            <a:ext cx="13335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98148"/>
          </a:bodyPr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boda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90408075-5EDF-40C7-8D5D-EAF6937FD3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19700" y="933450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85714"/>
          </a:bodyPr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B55A39"/>
                </a:solidFill>
              </a:defRPr>
            </a:pPr>
            <a:r>
              <a:rPr sz="1050" b="1">
                <a:solidFill>
                  <a:srgbClr val="B55A39"/>
                </a:solidFill>
              </a:rPr>
              <a:t>CUSTOMER EXPERIENCE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CA9A52C0-15A7-465D-A449-5213D5881A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19700" y="1257300"/>
            <a:ext cx="5905500" cy="1352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3300" b="1">
                <a:solidFill>
                  <a:srgbClr val="080908"/>
                </a:solidFill>
              </a:defRPr>
            </a:pPr>
            <a:r>
              <a:rPr sz="3300" b="1">
                <a:solidFill>
                  <a:srgbClr val="080908"/>
                </a:solidFill>
              </a:rPr>
              <a:t>A premium first step, not a cold product list.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432B4337-D1E1-47EF-B03D-1997F3E622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19700" y="3124200"/>
            <a:ext cx="2667000" cy="1181100"/>
          </a:xfrm>
          <a:prstGeom xmlns:a="http://schemas.openxmlformats.org/drawingml/2006/main" prst="roundRect">
            <a:avLst>
              <a:gd name="adj" fmla="val 9677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EDBD2"/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4D517D53-4A2C-4F45-BC5F-4E408406E8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29250" y="3314700"/>
            <a:ext cx="22479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87472"/>
          </a:bodyPr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080908"/>
                </a:solidFill>
              </a:defRPr>
            </a:pPr>
            <a:r>
              <a:rPr sz="1500" b="1">
                <a:solidFill>
                  <a:srgbClr val="080908"/>
                </a:solidFill>
              </a:rPr>
              <a:t>Free 15-minute assessment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29FB5C07-67D9-4EDC-AA73-C0EC30E872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29250" y="3714750"/>
            <a:ext cx="22479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65274"/>
          </a:bodyPr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6D7068"/>
                </a:solidFill>
              </a:defRPr>
            </a:pPr>
            <a:r>
              <a:rPr sz="1275" b="0">
                <a:solidFill>
                  <a:srgbClr val="6D7068"/>
                </a:solidFill>
              </a:rPr>
              <a:t>Lifestyle, training, sleep, recovery, and wellbeing context before product decisions.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AF02C972-6609-444B-938A-F0023BD6BA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0075" y="3124200"/>
            <a:ext cx="2667000" cy="1181100"/>
          </a:xfrm>
          <a:prstGeom xmlns:a="http://schemas.openxmlformats.org/drawingml/2006/main" prst="roundRect">
            <a:avLst>
              <a:gd name="adj" fmla="val 9677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EDBD2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AFFB754B-B0DB-43D7-A8D1-7FD689BDEB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29625" y="3314700"/>
            <a:ext cx="22479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080908"/>
                </a:solidFill>
              </a:defRPr>
            </a:pPr>
            <a:r>
              <a:rPr sz="1500" b="1">
                <a:solidFill>
                  <a:srgbClr val="080908"/>
                </a:solidFill>
              </a:rPr>
              <a:t>Simple product lanes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B6D11764-FE75-4217-83E3-79DA84D3F5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29625" y="3714750"/>
            <a:ext cx="22479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69744"/>
          </a:bodyPr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6D7068"/>
                </a:solidFill>
              </a:defRPr>
            </a:pPr>
            <a:r>
              <a:rPr sz="1275" b="0">
                <a:solidFill>
                  <a:srgbClr val="6D7068"/>
                </a:solidFill>
              </a:rPr>
              <a:t>Metabolic, recovery, performance, longevity, focus, skin and hair, and sleep.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9331E653-6631-4085-8688-44E6D0659B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19700" y="4552950"/>
            <a:ext cx="2667000" cy="1181100"/>
          </a:xfrm>
          <a:prstGeom xmlns:a="http://schemas.openxmlformats.org/drawingml/2006/main" prst="roundRect">
            <a:avLst>
              <a:gd name="adj" fmla="val 9677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EDBD2"/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B2D4E981-FB8E-4008-BD10-69DA9E39AC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29250" y="4743450"/>
            <a:ext cx="22479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91172"/>
          </a:bodyPr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080908"/>
                </a:solidFill>
              </a:defRPr>
            </a:pPr>
            <a:r>
              <a:rPr sz="1500" b="1">
                <a:solidFill>
                  <a:srgbClr val="080908"/>
                </a:solidFill>
              </a:rPr>
              <a:t>Welcome-pack experience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2C2938E0-EE59-4139-802A-61E39C7C0A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29250" y="5143500"/>
            <a:ext cx="22479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73274"/>
          </a:bodyPr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6D7068"/>
                </a:solidFill>
              </a:defRPr>
            </a:pPr>
            <a:r>
              <a:rPr sz="1275" b="0">
                <a:solidFill>
                  <a:srgbClr val="6D7068"/>
                </a:solidFill>
              </a:rPr>
              <a:t>A more confident first order with cards, documents, and support direction.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3BC1F1A1-DEFC-4B4B-87D1-5463ADC5B2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0075" y="4552950"/>
            <a:ext cx="2667000" cy="1181100"/>
          </a:xfrm>
          <a:prstGeom xmlns:a="http://schemas.openxmlformats.org/drawingml/2006/main" prst="roundRect">
            <a:avLst>
              <a:gd name="adj" fmla="val 9677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EDBD2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F51F74F9-F910-4C97-AD37-E0C383CC4F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29625" y="4743450"/>
            <a:ext cx="22479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080908"/>
                </a:solidFill>
              </a:defRPr>
            </a:pPr>
            <a:r>
              <a:rPr sz="1500" b="1">
                <a:solidFill>
                  <a:srgbClr val="080908"/>
                </a:solidFill>
              </a:rPr>
              <a:t>Documentation route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8D576F21-A5E4-4AF1-8772-B15929D63F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29625" y="5143500"/>
            <a:ext cx="22479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65074"/>
          </a:bodyPr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6D7068"/>
                </a:solidFill>
              </a:defRPr>
            </a:pPr>
            <a:r>
              <a:rPr sz="1275" b="0">
                <a:solidFill>
                  <a:srgbClr val="6D7068"/>
                </a:solidFill>
              </a:rPr>
              <a:t>Product specs, COA routes where supplied, FAQ, and responsible-use language.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B9ED52FA-A632-48E8-A972-B25FB97510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19850"/>
            <a:ext cx="3048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92308"/>
          </a:bodyPr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6D7068"/>
                </a:solidFill>
              </a:defRPr>
            </a:pPr>
            <a:r>
              <a:rPr sz="975" b="1">
                <a:solidFill>
                  <a:srgbClr val="6D7068"/>
                </a:solidFill>
              </a:rPr>
              <a:t>Boda Health Partner Program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5F1842B4-9684-46E5-8831-5AAE312700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419850"/>
            <a:ext cx="4572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92308"/>
          </a:bodyPr>
          <a:lstStyle xmlns:a="http://schemas.openxmlformats.org/drawingml/2006/main"/>
          <a:p xmlns:a="http://schemas.openxmlformats.org/drawingml/2006/main">
            <a:pPr algn="r">
              <a:defRPr sz="975" b="1">
                <a:solidFill>
                  <a:srgbClr val="6D7068"/>
                </a:solidFill>
              </a:defRPr>
            </a:pPr>
            <a:r>
              <a:rPr sz="975" b="1">
                <a:solidFill>
                  <a:srgbClr val="6D7068"/>
                </a:solidFill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405266547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2473047C-E6F0-4AA2-8A84-D83C0792A8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38150"/>
            <a:ext cx="13335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98148"/>
          </a:bodyPr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080908"/>
                </a:solidFill>
              </a:defRPr>
            </a:pPr>
            <a:r>
              <a:rPr sz="2700" b="1">
                <a:solidFill>
                  <a:srgbClr val="080908"/>
                </a:solidFill>
              </a:rPr>
              <a:t>boda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3DE00422-5FBC-4768-B14B-A0B7E7A094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104900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85714"/>
          </a:bodyPr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B55A39"/>
                </a:solidFill>
              </a:defRPr>
            </a:pPr>
            <a:r>
              <a:rPr sz="1050" b="1">
                <a:solidFill>
                  <a:srgbClr val="B55A39"/>
                </a:solidFill>
              </a:rPr>
              <a:t>WHY IT CONVERTS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30E6B0F9-999E-443F-B93D-583DADDB03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428750"/>
            <a:ext cx="5334000" cy="1428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080908"/>
                </a:solidFill>
              </a:defRPr>
            </a:pPr>
            <a:r>
              <a:rPr sz="3150" b="1">
                <a:solidFill>
                  <a:srgbClr val="080908"/>
                </a:solidFill>
              </a:rPr>
              <a:t>Clear enough to start. Structured enough to trust.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BCF60A45-89E1-4700-9EC5-2F470B7090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990850"/>
            <a:ext cx="5334000" cy="781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91414"/>
          </a:bodyPr>
          <a:lstStyle xmlns:a="http://schemas.openxmlformats.org/drawingml/2006/main"/>
          <a:p xmlns:a="http://schemas.openxmlformats.org/drawingml/2006/main">
            <a:pPr algn="l">
              <a:defRPr sz="1650" b="0">
                <a:solidFill>
                  <a:srgbClr val="6D7068"/>
                </a:solidFill>
              </a:defRPr>
            </a:pPr>
            <a:r>
              <a:rPr sz="1650" b="0">
                <a:solidFill>
                  <a:srgbClr val="6D7068"/>
                </a:solidFill>
              </a:rPr>
              <a:t>Partners can send a real experience, not a vague promise. The public journey already has the trust assets a warm referral needs.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624C5E43-C631-4237-86ED-B49A4F94AE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229100"/>
            <a:ext cx="5334000" cy="1104900"/>
          </a:xfrm>
          <a:prstGeom xmlns:a="http://schemas.openxmlformats.org/drawingml/2006/main" prst="roundRect">
            <a:avLst>
              <a:gd name="adj" fmla="val 10345"/>
            </a:avLst>
          </a:prstGeom>
          <a:solidFill xmlns:a="http://schemas.openxmlformats.org/drawingml/2006/main">
            <a:srgbClr val="F4F2ED"/>
          </a:solidFill>
          <a:ln xmlns:a="http://schemas.openxmlformats.org/drawingml/2006/main" w="9525">
            <a:solidFill>
              <a:srgbClr val="DEDBD2"/>
            </a:solidFill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87EC3BA8-6909-4916-92D5-6AA749880D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4495800"/>
            <a:ext cx="40005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84848"/>
          </a:bodyPr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080908"/>
                </a:solidFill>
              </a:defRPr>
            </a:pPr>
            <a:r>
              <a:rPr sz="1650" b="1">
                <a:solidFill>
                  <a:srgbClr val="080908"/>
                </a:solidFill>
              </a:rPr>
              <a:t>Built assets are already live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0F6B47F4-451E-4FA5-8B97-7F7D5CF420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4876800"/>
            <a:ext cx="45720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79412"/>
          </a:bodyPr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6D7068"/>
                </a:solidFill>
              </a:defRPr>
            </a:pPr>
            <a:r>
              <a:rPr sz="1275" b="0">
                <a:solidFill>
                  <a:srgbClr val="6D7068"/>
                </a:solidFill>
              </a:rPr>
              <a:t>FAQ, legal, responsible-use, shipping, returns, COA, welcome pack, and product guide links support the follow-up.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4DCDFC29-9803-4DE7-B4EC-5B758B614A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67550" y="1047750"/>
            <a:ext cx="4095750" cy="4267200"/>
          </a:xfrm>
          <a:prstGeom xmlns:a="http://schemas.openxmlformats.org/drawingml/2006/main" prst="roundRect">
            <a:avLst>
              <a:gd name="adj" fmla="val 2791"/>
            </a:avLst>
          </a:prstGeom>
          <a:solidFill xmlns:a="http://schemas.openxmlformats.org/drawingml/2006/main">
            <a:srgbClr val="08090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1F4F5ADC-73D8-4F4D-9FBE-A7F0813867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0" y="1428750"/>
            <a:ext cx="32385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84722"/>
          </a:bodyPr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Proof points partners can send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F9FD25DB-5AB4-4382-85BC-0A63B9BBF1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0" y="2095500"/>
            <a:ext cx="3048000" cy="4762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CDF35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36AF6C08-E620-48B6-B07C-DB0DC0FBDC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77150" y="2200275"/>
            <a:ext cx="2571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76667"/>
          </a:bodyPr>
          <a:lstStyle xmlns:a="http://schemas.openxmlformats.org/drawingml/2006/main"/>
          <a:p xmlns:a="http://schemas.openxmlformats.org/drawingml/2006/main">
            <a:pPr algn="ctr">
              <a:defRPr sz="1500" b="1">
                <a:solidFill>
                  <a:srgbClr val="080908"/>
                </a:solidFill>
              </a:defRPr>
            </a:pPr>
            <a:r>
              <a:rPr sz="1500" b="1">
                <a:solidFill>
                  <a:srgbClr val="080908"/>
                </a:solidFill>
              </a:rPr>
              <a:t>Product pages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285F4AD1-F310-4D66-A52A-3280D72175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0" y="2762250"/>
            <a:ext cx="3048000" cy="4762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FFF">
              <a:alpha val="7059"/>
            </a:srgbClr>
          </a:solidFill>
          <a:ln xmlns:a="http://schemas.openxmlformats.org/drawingml/2006/main" w="9525">
            <a:solidFill>
              <a:srgbClr val="FFFFFF">
                <a:alpha val="13333"/>
              </a:srgbClr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7A688AB8-9B26-4988-A5EA-7358821C7E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77150" y="2867025"/>
            <a:ext cx="2571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76667"/>
          </a:bodyPr>
          <a:lstStyle xmlns:a="http://schemas.openxmlformats.org/drawingml/2006/main"/>
          <a:p xmlns:a="http://schemas.openxmlformats.org/drawingml/2006/main">
            <a:pPr algn="ctr">
              <a:defRPr sz="1500" b="1">
                <a:solidFill>
                  <a:srgbClr val="FFFFFF"/>
                </a:solidFill>
              </a:defRPr>
            </a:pPr>
            <a:r>
              <a:rPr sz="1500" b="1">
                <a:solidFill>
                  <a:srgbClr val="FFFFFF"/>
                </a:solidFill>
              </a:rPr>
              <a:t>Product guides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FAA1BDF0-2DF5-452C-ACFA-F51CAFF01D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0" y="3429000"/>
            <a:ext cx="3048000" cy="4762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FFF">
              <a:alpha val="7059"/>
            </a:srgbClr>
          </a:solidFill>
          <a:ln xmlns:a="http://schemas.openxmlformats.org/drawingml/2006/main" w="9525">
            <a:solidFill>
              <a:srgbClr val="FFFFFF">
                <a:alpha val="13333"/>
              </a:srgbClr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566C6038-185F-46C3-88A0-5D878D441C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77150" y="3533775"/>
            <a:ext cx="2571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76667"/>
          </a:bodyPr>
          <a:lstStyle xmlns:a="http://schemas.openxmlformats.org/drawingml/2006/main"/>
          <a:p xmlns:a="http://schemas.openxmlformats.org/drawingml/2006/main">
            <a:pPr algn="ctr">
              <a:defRPr sz="1500" b="1">
                <a:solidFill>
                  <a:srgbClr val="FFFFFF"/>
                </a:solidFill>
              </a:defRPr>
            </a:pPr>
            <a:r>
              <a:rPr sz="1500" b="1">
                <a:solidFill>
                  <a:srgbClr val="FFFFFF"/>
                </a:solidFill>
              </a:rPr>
              <a:t>FAQ and COA route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4AE595C9-A0CC-472C-B534-8ECDE8A9AE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0" y="4095750"/>
            <a:ext cx="3048000" cy="4762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FFF">
              <a:alpha val="7059"/>
            </a:srgbClr>
          </a:solidFill>
          <a:ln xmlns:a="http://schemas.openxmlformats.org/drawingml/2006/main" w="9525">
            <a:solidFill>
              <a:srgbClr val="FFFFFF">
                <a:alpha val="13333"/>
              </a:srgbClr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132D7F7A-BDF2-4226-ACEC-8B081530AC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77150" y="4200525"/>
            <a:ext cx="2571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76667"/>
          </a:bodyPr>
          <a:lstStyle xmlns:a="http://schemas.openxmlformats.org/drawingml/2006/main"/>
          <a:p xmlns:a="http://schemas.openxmlformats.org/drawingml/2006/main">
            <a:pPr algn="ctr">
              <a:defRPr sz="1500" b="1">
                <a:solidFill>
                  <a:srgbClr val="FFFFFF"/>
                </a:solidFill>
              </a:defRPr>
            </a:pPr>
            <a:r>
              <a:rPr sz="1500" b="1">
                <a:solidFill>
                  <a:srgbClr val="FFFFFF"/>
                </a:solidFill>
              </a:rPr>
              <a:t>Welcome-pack assets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CDA3C454-B1A9-4DE0-92B8-73B17C1F2A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19850"/>
            <a:ext cx="3048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92308"/>
          </a:bodyPr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6D7068"/>
                </a:solidFill>
              </a:defRPr>
            </a:pPr>
            <a:r>
              <a:rPr sz="975" b="1">
                <a:solidFill>
                  <a:srgbClr val="6D7068"/>
                </a:solidFill>
              </a:rPr>
              <a:t>Boda Health Partner Program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0B33923B-3229-4ACF-940E-6AA992C381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419850"/>
            <a:ext cx="4572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92308"/>
          </a:bodyPr>
          <a:lstStyle xmlns:a="http://schemas.openxmlformats.org/drawingml/2006/main"/>
          <a:p xmlns:a="http://schemas.openxmlformats.org/drawingml/2006/main">
            <a:pPr algn="r">
              <a:defRPr sz="975" b="1">
                <a:solidFill>
                  <a:srgbClr val="6D7068"/>
                </a:solidFill>
              </a:defRPr>
            </a:pPr>
            <a:r>
              <a:rPr sz="975" b="1">
                <a:solidFill>
                  <a:srgbClr val="6D7068"/>
                </a:solidFill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1317167600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080908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57ED15F5-F4C4-463D-824A-9E01ADF561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38150"/>
            <a:ext cx="13335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98148"/>
          </a:bodyPr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boda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B6224280-3626-4703-91CD-5B67712E3E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104900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85714"/>
          </a:bodyPr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CDF35A"/>
                </a:solidFill>
              </a:defRPr>
            </a:pPr>
            <a:r>
              <a:rPr sz="1050" b="1">
                <a:solidFill>
                  <a:srgbClr val="CDF35A"/>
                </a:solidFill>
              </a:rPr>
              <a:t>PARTNER BOUNDARIES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E995B545-BC08-4419-95D0-6A156B7194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428750"/>
            <a:ext cx="7239000" cy="1428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3600" b="1">
                <a:solidFill>
                  <a:srgbClr val="FFFFFF"/>
                </a:solidFill>
              </a:defRPr>
            </a:pPr>
            <a:r>
              <a:rPr sz="3600" b="1">
                <a:solidFill>
                  <a:srgbClr val="FFFFFF"/>
                </a:solidFill>
              </a:rPr>
              <a:t>Partners introduce. Boda handles the follow-up.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C2A55682-E3AD-4E87-BC7A-800405EF14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3600450"/>
            <a:ext cx="66675" cy="66675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CDF35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2DA3FF56-F578-4BA2-A918-CF55D72EAA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3524250"/>
            <a:ext cx="61912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>
                    <a:alpha val="76000"/>
                  </a:srgbClr>
                </a:solidFill>
              </a:defRPr>
            </a:pPr>
            <a:r>
              <a:rPr sz="1350" b="0">
                <a:solidFill>
                  <a:srgbClr val="FFFFFF">
                    <a:alpha val="76000"/>
                  </a:srgbClr>
                </a:solidFill>
              </a:rPr>
              <a:t>No dosage advice, protocols, treatment advice, or medical claims.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07A59DA0-ED76-4961-91BC-E864B8B0D4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4210050"/>
            <a:ext cx="66675" cy="66675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CDF35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A5C68DB4-D1C4-41D5-959B-664B7B4460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4133850"/>
            <a:ext cx="61912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>
                    <a:alpha val="76000"/>
                  </a:srgbClr>
                </a:solidFill>
              </a:defRPr>
            </a:pPr>
            <a:r>
              <a:rPr sz="1350" b="0">
                <a:solidFill>
                  <a:srgbClr val="FFFFFF">
                    <a:alpha val="76000"/>
                  </a:srgbClr>
                </a:solidFill>
              </a:rPr>
              <a:t>No product approval, regulated supply, release, or fulfillment handling.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FF08BACA-CEEB-42B6-BECB-108C2EA931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4819650"/>
            <a:ext cx="66675" cy="66675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CDF35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0F6AED24-A8EA-48EC-A30E-1B0517C3B8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4743450"/>
            <a:ext cx="61912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93992"/>
          </a:bodyPr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>
                    <a:alpha val="76000"/>
                  </a:srgbClr>
                </a:solidFill>
              </a:defRPr>
            </a:pPr>
            <a:r>
              <a:rPr sz="1350" b="0">
                <a:solidFill>
                  <a:srgbClr val="FFFFFF">
                    <a:alpha val="76000"/>
                  </a:srgbClr>
                </a:solidFill>
              </a:rPr>
              <a:t>No outcome promises around weight loss, anti-aging, recovery, cognition, or safety.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2CC23AF8-1899-47AF-A5D7-1CF3A39DF4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05750" y="1562100"/>
            <a:ext cx="2857500" cy="2857500"/>
          </a:xfrm>
          <a:prstGeom xmlns:a="http://schemas.openxmlformats.org/drawingml/2006/main" prst="roundRect">
            <a:avLst>
              <a:gd name="adj" fmla="val 4000"/>
            </a:avLst>
          </a:prstGeom>
          <a:solidFill xmlns:a="http://schemas.openxmlformats.org/drawingml/2006/main">
            <a:srgbClr val="CDF35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A2A7B40B-BFF3-45DB-930F-85DE0A80F5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1924050"/>
            <a:ext cx="2286000" cy="1276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82763"/>
          </a:bodyPr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080908"/>
                </a:solidFill>
              </a:defRPr>
            </a:pPr>
            <a:r>
              <a:rPr sz="1950" b="1">
                <a:solidFill>
                  <a:srgbClr val="080908"/>
                </a:solidFill>
              </a:rPr>
              <a:t>The partner role is simple: make the warm introduction and use approved wording.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2EEFFAD4-8B10-4913-AF2D-2181B5ACC7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3476625"/>
            <a:ext cx="228600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77778"/>
          </a:bodyPr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080908"/>
                </a:solidFill>
              </a:defRPr>
            </a:pPr>
            <a:r>
              <a:rPr sz="1350" b="0">
                <a:solidFill>
                  <a:srgbClr val="080908"/>
                </a:solidFill>
              </a:rPr>
              <a:t>Detailed product, medical, or fulfillment questions route back to Boda.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E2CEE3D2-4278-461C-98F2-F9B9D233B8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19850"/>
            <a:ext cx="3048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92308"/>
          </a:bodyPr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FFFFFF">
                    <a:alpha val="58000"/>
                  </a:srgbClr>
                </a:solidFill>
              </a:defRPr>
            </a:pPr>
            <a:r>
              <a:rPr sz="975" b="1">
                <a:solidFill>
                  <a:srgbClr val="FFFFFF">
                    <a:alpha val="58000"/>
                  </a:srgbClr>
                </a:solidFill>
              </a:rPr>
              <a:t>Boda Health Partner Program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BF54265F-9E49-4C47-AF5F-5BB4E26DB8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419850"/>
            <a:ext cx="4572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92308"/>
          </a:bodyPr>
          <a:lstStyle xmlns:a="http://schemas.openxmlformats.org/drawingml/2006/main"/>
          <a:p xmlns:a="http://schemas.openxmlformats.org/drawingml/2006/main">
            <a:pPr algn="r">
              <a:defRPr sz="975" b="1">
                <a:solidFill>
                  <a:srgbClr val="FFFFFF">
                    <a:alpha val="58000"/>
                  </a:srgbClr>
                </a:solidFill>
              </a:defRPr>
            </a:pPr>
            <a:r>
              <a:rPr sz="975" b="1">
                <a:solidFill>
                  <a:srgbClr val="FFFFFF">
                    <a:alpha val="58000"/>
                  </a:srgbClr>
                </a:solidFill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621702000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F4F2ED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FE08FEC4-D082-4617-B045-A8B354FF9B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38150"/>
            <a:ext cx="13335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98148"/>
          </a:bodyPr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080908"/>
                </a:solidFill>
              </a:defRPr>
            </a:pPr>
            <a:r>
              <a:rPr sz="2700" b="1">
                <a:solidFill>
                  <a:srgbClr val="080908"/>
                </a:solidFill>
              </a:rPr>
              <a:t>boda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4C00E343-95CE-4EA0-ABD5-FB5B6FEA74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104900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85714"/>
          </a:bodyPr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B55A39"/>
                </a:solidFill>
              </a:defRPr>
            </a:pPr>
            <a:r>
              <a:rPr sz="1050" b="1">
                <a:solidFill>
                  <a:srgbClr val="B55A39"/>
                </a:solidFill>
              </a:rPr>
              <a:t>PARTNER MATERIALS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13D8214A-25BC-413A-BE60-5AEA79EDEF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428750"/>
            <a:ext cx="6858000" cy="1428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3750" b="1">
                <a:solidFill>
                  <a:srgbClr val="080908"/>
                </a:solidFill>
              </a:defRPr>
            </a:pPr>
            <a:r>
              <a:rPr sz="3750" b="1">
                <a:solidFill>
                  <a:srgbClr val="080908"/>
                </a:solidFill>
              </a:rPr>
              <a:t>Everything needed to start sending.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96A3C0A1-D622-4560-BD3C-FF01FC1865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181350"/>
            <a:ext cx="3286125" cy="1428750"/>
          </a:xfrm>
          <a:prstGeom xmlns:a="http://schemas.openxmlformats.org/drawingml/2006/main" prst="roundRect">
            <a:avLst>
              <a:gd name="adj" fmla="val 8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EDBD2"/>
            </a:solidFill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ED829AE4-992F-4370-9C19-92CAB673DE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3371850"/>
            <a:ext cx="2867025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080908"/>
                </a:solidFill>
              </a:defRPr>
            </a:pPr>
            <a:r>
              <a:rPr sz="1500" b="1">
                <a:solidFill>
                  <a:srgbClr val="080908"/>
                </a:solidFill>
              </a:rPr>
              <a:t>Send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5C54E429-66B3-4B67-B25B-B83F9C8FF4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3771900"/>
            <a:ext cx="2867025" cy="704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6D7068"/>
                </a:solidFill>
              </a:defRPr>
            </a:pPr>
            <a:r>
              <a:rPr sz="1275" b="0">
                <a:solidFill>
                  <a:srgbClr val="6D7068"/>
                </a:solidFill>
              </a:rPr>
              <a:t>Matthew can send the one-page overview, pitch deck, approved intro messages, and partner-specific link.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CB37B0B8-43E4-4A8F-869D-D90855AAFD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48175" y="3181350"/>
            <a:ext cx="3286125" cy="1428750"/>
          </a:xfrm>
          <a:prstGeom xmlns:a="http://schemas.openxmlformats.org/drawingml/2006/main" prst="roundRect">
            <a:avLst>
              <a:gd name="adj" fmla="val 8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EDBD2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3B6BE701-27A5-40AD-B79C-CBFEFF3763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57725" y="3371850"/>
            <a:ext cx="2867025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080908"/>
                </a:solidFill>
              </a:defRPr>
            </a:pPr>
            <a:r>
              <a:rPr sz="1500" b="1">
                <a:solidFill>
                  <a:srgbClr val="080908"/>
                </a:solidFill>
              </a:rPr>
              <a:t>Track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68B94E0E-D74C-40D0-B848-5D303B64CE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57725" y="3771900"/>
            <a:ext cx="2867025" cy="704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6D7068"/>
                </a:solidFill>
              </a:defRPr>
            </a:pPr>
            <a:r>
              <a:rPr sz="1275" b="0">
                <a:solidFill>
                  <a:srgbClr val="6D7068"/>
                </a:solidFill>
              </a:rPr>
              <a:t>QR and referral links keep partner routes clean, so commission reporting does not get lost.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C565E319-8BC1-4594-8F48-24FEDEF0A2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10550" y="3181350"/>
            <a:ext cx="3286125" cy="1428750"/>
          </a:xfrm>
          <a:prstGeom xmlns:a="http://schemas.openxmlformats.org/drawingml/2006/main" prst="roundRect">
            <a:avLst>
              <a:gd name="adj" fmla="val 8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EDBD2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BF2A8CDA-FF9F-46B8-92EF-2DDCB59D2D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20100" y="3371850"/>
            <a:ext cx="2867025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080908"/>
                </a:solidFill>
              </a:defRPr>
            </a:pPr>
            <a:r>
              <a:rPr sz="1500" b="1">
                <a:solidFill>
                  <a:srgbClr val="080908"/>
                </a:solidFill>
              </a:rPr>
              <a:t>Stay clean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DEBB01F2-436F-456A-8B7E-236BD82FE9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20100" y="3771900"/>
            <a:ext cx="2867025" cy="704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6D7068"/>
                </a:solidFill>
              </a:defRPr>
            </a:pPr>
            <a:r>
              <a:rPr sz="1275" b="0">
                <a:solidFill>
                  <a:srgbClr val="6D7068"/>
                </a:solidFill>
              </a:rPr>
              <a:t>Product, FAQ, COA, welcome-pack, and boundaries links keep partners away from medical claims.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0288A31A-C400-4EDC-BAF4-8B263941B9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5162550"/>
            <a:ext cx="1238250" cy="4000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08090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BFFA2AC3-F80D-4F0C-B114-E928819817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76350" y="5267325"/>
            <a:ext cx="9715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58333"/>
          </a:bodyPr>
          <a:lstStyle xmlns:a="http://schemas.openxmlformats.org/drawingml/2006/main"/>
          <a:p xmlns:a="http://schemas.openxmlformats.org/drawingml/2006/main">
            <a:pPr algn="ctr">
              <a:defRPr sz="900" b="1">
                <a:solidFill>
                  <a:srgbClr val="FFFFFF"/>
                </a:solidFill>
              </a:defRPr>
            </a:pPr>
            <a:r>
              <a:rPr sz="900" b="1">
                <a:solidFill>
                  <a:srgbClr val="FFFFFF"/>
                </a:solidFill>
              </a:rPr>
              <a:t>ONE-PAGER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24784145-6C7A-420D-B3B7-2B2E2CCB97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552700" y="5162550"/>
            <a:ext cx="876300" cy="4000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08090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584AA995-298B-4BBB-BA37-8C30A6E37F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686050" y="5267325"/>
            <a:ext cx="6096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58333"/>
          </a:bodyPr>
          <a:lstStyle xmlns:a="http://schemas.openxmlformats.org/drawingml/2006/main"/>
          <a:p xmlns:a="http://schemas.openxmlformats.org/drawingml/2006/main">
            <a:pPr algn="ctr">
              <a:defRPr sz="900" b="1">
                <a:solidFill>
                  <a:srgbClr val="FFFFFF"/>
                </a:solidFill>
              </a:defRPr>
            </a:pPr>
            <a:r>
              <a:rPr sz="900" b="1">
                <a:solidFill>
                  <a:srgbClr val="FFFFFF"/>
                </a:solidFill>
              </a:rPr>
              <a:t>DECK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E0032A3D-B761-42DE-A35F-B87E10B80C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00450" y="5162550"/>
            <a:ext cx="1238250" cy="4000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08090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AEBC21B2-28F0-478B-9FE5-A512798E45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733800" y="5267325"/>
            <a:ext cx="9715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58333"/>
          </a:bodyPr>
          <a:lstStyle xmlns:a="http://schemas.openxmlformats.org/drawingml/2006/main"/>
          <a:p xmlns:a="http://schemas.openxmlformats.org/drawingml/2006/main">
            <a:pPr algn="ctr">
              <a:defRPr sz="900" b="1">
                <a:solidFill>
                  <a:srgbClr val="FFFFFF"/>
                </a:solidFill>
              </a:defRPr>
            </a:pPr>
            <a:r>
              <a:rPr sz="900" b="1">
                <a:solidFill>
                  <a:srgbClr val="FFFFFF"/>
                </a:solidFill>
              </a:rPr>
              <a:t>MESSAGES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3E822883-B6FB-4775-9923-4FC70C1B96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10150" y="5162550"/>
            <a:ext cx="1143000" cy="4000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08090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98E0ADC2-5C61-475A-9034-9B45945636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0" y="5267325"/>
            <a:ext cx="8763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58333"/>
          </a:bodyPr>
          <a:lstStyle xmlns:a="http://schemas.openxmlformats.org/drawingml/2006/main"/>
          <a:p xmlns:a="http://schemas.openxmlformats.org/drawingml/2006/main">
            <a:pPr algn="ctr">
              <a:defRPr sz="900" b="1">
                <a:solidFill>
                  <a:srgbClr val="FFFFFF"/>
                </a:solidFill>
              </a:defRPr>
            </a:pPr>
            <a:r>
              <a:rPr sz="900" b="1">
                <a:solidFill>
                  <a:srgbClr val="FFFFFF"/>
                </a:solidFill>
              </a:rPr>
              <a:t>QR/LINK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B9AEE110-055D-45FE-9701-2B2BEF3724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24600" y="5162550"/>
            <a:ext cx="1428750" cy="4000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08090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323D7C52-4DEA-40C1-A304-E7F506D22A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57950" y="5267325"/>
            <a:ext cx="11620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58333"/>
          </a:bodyPr>
          <a:lstStyle xmlns:a="http://schemas.openxmlformats.org/drawingml/2006/main"/>
          <a:p xmlns:a="http://schemas.openxmlformats.org/drawingml/2006/main">
            <a:pPr algn="ctr">
              <a:defRPr sz="900" b="1">
                <a:solidFill>
                  <a:srgbClr val="FFFFFF"/>
                </a:solidFill>
              </a:defRPr>
            </a:pPr>
            <a:r>
              <a:rPr sz="900" b="1">
                <a:solidFill>
                  <a:srgbClr val="FFFFFF"/>
                </a:solidFill>
              </a:rPr>
              <a:t>PRODUCT LINKS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6E0A4D06-789C-453C-86BC-68A39699B4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5162550"/>
            <a:ext cx="1333500" cy="4000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08090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05F3692F-4B7C-4A3C-9B9E-627904A900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58150" y="5267325"/>
            <a:ext cx="10668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58333"/>
          </a:bodyPr>
          <a:lstStyle xmlns:a="http://schemas.openxmlformats.org/drawingml/2006/main"/>
          <a:p xmlns:a="http://schemas.openxmlformats.org/drawingml/2006/main">
            <a:pPr algn="ctr">
              <a:defRPr sz="900" b="1">
                <a:solidFill>
                  <a:srgbClr val="FFFFFF"/>
                </a:solidFill>
              </a:defRPr>
            </a:pPr>
            <a:r>
              <a:rPr sz="900" b="1">
                <a:solidFill>
                  <a:srgbClr val="FFFFFF"/>
                </a:solidFill>
              </a:rPr>
              <a:t>BOUNDARIES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02065864-1A36-4F1A-A0EE-41CB2DEEE3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19850"/>
            <a:ext cx="3048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92308"/>
          </a:bodyPr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6D7068"/>
                </a:solidFill>
              </a:defRPr>
            </a:pPr>
            <a:r>
              <a:rPr sz="975" b="1">
                <a:solidFill>
                  <a:srgbClr val="6D7068"/>
                </a:solidFill>
              </a:rPr>
              <a:t>Boda Health Partner Program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D0226CD4-3A77-408B-9004-B1C8284581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419850"/>
            <a:ext cx="4572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92308"/>
          </a:bodyPr>
          <a:lstStyle xmlns:a="http://schemas.openxmlformats.org/drawingml/2006/main"/>
          <a:p xmlns:a="http://schemas.openxmlformats.org/drawingml/2006/main">
            <a:pPr algn="r">
              <a:defRPr sz="975" b="1">
                <a:solidFill>
                  <a:srgbClr val="6D7068"/>
                </a:solidFill>
              </a:defRPr>
            </a:pPr>
            <a:r>
              <a:rPr sz="975" b="1">
                <a:solidFill>
                  <a:srgbClr val="6D7068"/>
                </a:solidFill>
              </a:rPr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2091378221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F6DA4357-E478-42EB-9451-0C02F1838B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38150"/>
            <a:ext cx="13335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98148"/>
          </a:bodyPr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080908"/>
                </a:solidFill>
              </a:defRPr>
            </a:pPr>
            <a:r>
              <a:rPr sz="2700" b="1">
                <a:solidFill>
                  <a:srgbClr val="080908"/>
                </a:solidFill>
              </a:rPr>
              <a:t>boda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19D3B151-9858-4CD4-94D8-B82625A932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104900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85714"/>
          </a:bodyPr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B55A39"/>
                </a:solidFill>
              </a:defRPr>
            </a:pPr>
            <a:r>
              <a:rPr sz="1050" b="1">
                <a:solidFill>
                  <a:srgbClr val="B55A39"/>
                </a:solidFill>
              </a:rPr>
              <a:t>IDEAL PARTNERS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1175BAB6-B99B-4C7E-B1BD-C76AE064B3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428750"/>
            <a:ext cx="7239000" cy="1428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3600" b="1">
                <a:solidFill>
                  <a:srgbClr val="080908"/>
                </a:solidFill>
              </a:defRPr>
            </a:pPr>
            <a:r>
              <a:rPr sz="3600" b="1">
                <a:solidFill>
                  <a:srgbClr val="080908"/>
                </a:solidFill>
              </a:rPr>
              <a:t>Best fit: trusted people with active audiences.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A1899EF6-481D-4014-92F8-5D5E1F6F52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3143250"/>
            <a:ext cx="4667250" cy="876300"/>
          </a:xfrm>
          <a:prstGeom xmlns:a="http://schemas.openxmlformats.org/drawingml/2006/main" prst="roundRect">
            <a:avLst>
              <a:gd name="adj" fmla="val 13043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EDBD2"/>
            </a:solidFill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F6F5E239-953B-40B6-986D-39BCBE24E5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" y="3333750"/>
            <a:ext cx="42481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080908"/>
                </a:solidFill>
              </a:defRPr>
            </a:pPr>
            <a:r>
              <a:rPr sz="1500" b="1">
                <a:solidFill>
                  <a:srgbClr val="080908"/>
                </a:solidFill>
              </a:rPr>
              <a:t>Personal trainers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EEFBA45D-A80B-488A-9BFC-38EE2BF059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" y="3733800"/>
            <a:ext cx="424815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31373"/>
          </a:bodyPr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6D7068"/>
                </a:solidFill>
              </a:defRPr>
            </a:pPr>
            <a:r>
              <a:rPr sz="1275" b="0">
                <a:solidFill>
                  <a:srgbClr val="6D7068"/>
                </a:solidFill>
              </a:rPr>
              <a:t>Clients already ask about body composition, performance, and recovery.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69899EA8-ED04-4F19-A2A4-9814E2389A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57925" y="3143250"/>
            <a:ext cx="4667250" cy="876300"/>
          </a:xfrm>
          <a:prstGeom xmlns:a="http://schemas.openxmlformats.org/drawingml/2006/main" prst="roundRect">
            <a:avLst>
              <a:gd name="adj" fmla="val 13043"/>
            </a:avLst>
          </a:prstGeom>
          <a:solidFill xmlns:a="http://schemas.openxmlformats.org/drawingml/2006/main">
            <a:srgbClr val="F4F2ED"/>
          </a:solidFill>
          <a:ln xmlns:a="http://schemas.openxmlformats.org/drawingml/2006/main" w="9525">
            <a:solidFill>
              <a:srgbClr val="DEDBD2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10F28C9D-3F8E-4A03-87F4-8C0428683D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67475" y="3333750"/>
            <a:ext cx="42481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080908"/>
                </a:solidFill>
              </a:defRPr>
            </a:pPr>
            <a:r>
              <a:rPr sz="1500" b="1">
                <a:solidFill>
                  <a:srgbClr val="080908"/>
                </a:solidFill>
              </a:rPr>
              <a:t>Gyms and studios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F8E7A536-9147-4555-9570-2193A32C90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67475" y="3733800"/>
            <a:ext cx="424815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31373"/>
          </a:bodyPr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6D7068"/>
                </a:solidFill>
              </a:defRPr>
            </a:pPr>
            <a:r>
              <a:rPr sz="1275" b="0">
                <a:solidFill>
                  <a:srgbClr val="6D7068"/>
                </a:solidFill>
              </a:rPr>
              <a:t>Audience is concentrated, active, and open to premium wellness introductions.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1F4763F2-9D8E-4239-B853-F0DA6697E3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4267200"/>
            <a:ext cx="4667250" cy="876300"/>
          </a:xfrm>
          <a:prstGeom xmlns:a="http://schemas.openxmlformats.org/drawingml/2006/main" prst="roundRect">
            <a:avLst>
              <a:gd name="adj" fmla="val 13043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EDBD2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BA30C63C-2868-4968-8A39-11A3E23F48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" y="4457700"/>
            <a:ext cx="42481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080908"/>
                </a:solidFill>
              </a:defRPr>
            </a:pPr>
            <a:r>
              <a:rPr sz="1500" b="1">
                <a:solidFill>
                  <a:srgbClr val="080908"/>
                </a:solidFill>
              </a:rPr>
              <a:t>Recovery operators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656B876E-2B4D-41F3-B9DF-04831E4EEC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" y="4857750"/>
            <a:ext cx="424815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31373"/>
          </a:bodyPr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6D7068"/>
                </a:solidFill>
              </a:defRPr>
            </a:pPr>
            <a:r>
              <a:rPr sz="1275" b="0">
                <a:solidFill>
                  <a:srgbClr val="6D7068"/>
                </a:solidFill>
              </a:rPr>
              <a:t>Boda fits around routines where sleep, recovery, and consistency already matter.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16E81046-8A8F-4D06-BF16-99BF860835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57925" y="4267200"/>
            <a:ext cx="4667250" cy="876300"/>
          </a:xfrm>
          <a:prstGeom xmlns:a="http://schemas.openxmlformats.org/drawingml/2006/main" prst="roundRect">
            <a:avLst>
              <a:gd name="adj" fmla="val 13043"/>
            </a:avLst>
          </a:prstGeom>
          <a:solidFill xmlns:a="http://schemas.openxmlformats.org/drawingml/2006/main">
            <a:srgbClr val="F4F2ED"/>
          </a:solidFill>
          <a:ln xmlns:a="http://schemas.openxmlformats.org/drawingml/2006/main" w="9525">
            <a:solidFill>
              <a:srgbClr val="DEDBD2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F245C094-9AE8-4316-94B9-29A5E23C8E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67475" y="4457700"/>
            <a:ext cx="42481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080908"/>
                </a:solidFill>
              </a:defRPr>
            </a:pPr>
            <a:r>
              <a:rPr sz="1500" b="1">
                <a:solidFill>
                  <a:srgbClr val="080908"/>
                </a:solidFill>
              </a:rPr>
              <a:t>Warm referrers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00EED44B-A4C3-43AC-B663-93D5B91FF9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67475" y="4857750"/>
            <a:ext cx="424815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31373"/>
          </a:bodyPr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6D7068"/>
                </a:solidFill>
              </a:defRPr>
            </a:pPr>
            <a:r>
              <a:rPr sz="1275" b="0">
                <a:solidFill>
                  <a:srgbClr val="6D7068"/>
                </a:solidFill>
              </a:rPr>
              <a:t>High-trust connectors can introduce suitable people without managing the journey.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3A1BAB5F-F156-4A89-9FB4-F4B794BA8C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5562600"/>
            <a:ext cx="10058400" cy="5143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CDF35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F0C1DD0D-BF2A-42A0-8E6C-D8D5074749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38250" y="5715000"/>
            <a:ext cx="9334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66667"/>
          </a:bodyPr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80908"/>
                </a:solidFill>
              </a:defRPr>
            </a:pPr>
            <a:r>
              <a:rPr sz="1350" b="1">
                <a:solidFill>
                  <a:srgbClr val="080908"/>
                </a:solidFill>
              </a:rPr>
              <a:t>The common denominator is trust: partners should already have active audiences who value structured routines.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5363EE41-9B7F-4325-8528-76C0E5B734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419850"/>
            <a:ext cx="3048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92308"/>
          </a:bodyPr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6D7068"/>
                </a:solidFill>
              </a:defRPr>
            </a:pPr>
            <a:r>
              <a:rPr sz="975" b="1">
                <a:solidFill>
                  <a:srgbClr val="6D7068"/>
                </a:solidFill>
              </a:rPr>
              <a:t>Boda Health Partner Program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24831AB8-25CA-4633-A35D-A5925EDCB9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419850"/>
            <a:ext cx="4572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anchor="t">
            <a:normAutofit fontScale="92308"/>
          </a:bodyPr>
          <a:lstStyle xmlns:a="http://schemas.openxmlformats.org/drawingml/2006/main"/>
          <a:p xmlns:a="http://schemas.openxmlformats.org/drawingml/2006/main">
            <a:pPr algn="r">
              <a:defRPr sz="975" b="1">
                <a:solidFill>
                  <a:srgbClr val="6D7068"/>
                </a:solidFill>
              </a:defRPr>
            </a:pPr>
            <a:r>
              <a:rPr sz="975" b="1">
                <a:solidFill>
                  <a:srgbClr val="6D7068"/>
                </a:solidFill>
              </a:rPr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1155100474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2026-07-03T07:31:48.0510000Z</dcterms:created>
  <dcterms:modified xsi:type="dcterms:W3CDTF">2026-07-03T07:31:48.0510000Z</dcterms:modified>
</coreProperties>
</file>